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63" r:id="rId4"/>
    <p:sldId id="276" r:id="rId5"/>
    <p:sldId id="285" r:id="rId6"/>
    <p:sldId id="288" r:id="rId7"/>
    <p:sldId id="289" r:id="rId8"/>
    <p:sldId id="290" r:id="rId9"/>
    <p:sldId id="284" r:id="rId10"/>
    <p:sldId id="264" r:id="rId11"/>
    <p:sldId id="271" r:id="rId12"/>
    <p:sldId id="272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601FB51-AFFD-48EF-9CAD-5609B6AF6C40}" type="datetimeFigureOut">
              <a:rPr lang="zh-CN" altLang="en-US"/>
              <a:pPr>
                <a:defRPr/>
              </a:pPr>
              <a:t>2016/7/7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CE692BA-2480-47A6-A63F-F462706047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88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A4871B6E-54E5-4451-8F64-028D2A3E52DF}" type="slidenum">
              <a:rPr lang="zh-CN" altLang="en-US"/>
              <a:pPr>
                <a:spcBef>
                  <a:spcPct val="0"/>
                </a:spcBef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0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E55235E4-930C-4B81-AFEF-7D21B2B19D8C}" type="slidenum">
              <a:rPr lang="zh-CN" altLang="en-US"/>
              <a:pPr>
                <a:spcBef>
                  <a:spcPct val="0"/>
                </a:spcBef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80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5FFC0A0D-9342-49FF-AC92-866765C911F2}" type="slidenum">
              <a:rPr lang="zh-CN" altLang="en-US"/>
              <a:pPr>
                <a:spcBef>
                  <a:spcPct val="0"/>
                </a:spcBef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87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80E4C41-21CA-4E87-8AEB-E72683FC1362}" type="slidenum">
              <a:rPr lang="zh-CN" altLang="en-US"/>
              <a:pPr>
                <a:spcBef>
                  <a:spcPct val="0"/>
                </a:spcBef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487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A04F0EE7-585B-4051-B206-42723C7E6E05}" type="slidenum">
              <a:rPr lang="zh-CN" altLang="en-US"/>
              <a:pPr>
                <a:spcBef>
                  <a:spcPct val="0"/>
                </a:spcBef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415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D11C1C6-9DCC-4D45-9E2A-1A4661037ADD}" type="slidenum">
              <a:rPr lang="zh-CN" altLang="en-US"/>
              <a:pPr>
                <a:spcBef>
                  <a:spcPct val="0"/>
                </a:spcBef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121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83AC8B3-069C-412C-A4C5-FDCD247DD9C5}" type="slidenum">
              <a:rPr lang="zh-CN" altLang="en-US"/>
              <a:pPr>
                <a:spcBef>
                  <a:spcPct val="0"/>
                </a:spcBef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25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02FB9-8825-4D3D-82AD-A1C26C1B5BBF}" type="datetimeFigureOut">
              <a:rPr lang="zh-CN" altLang="en-US"/>
              <a:pPr>
                <a:defRPr/>
              </a:pPr>
              <a:t>2016/7/7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25204C-596C-4422-8FD4-407E6AA88E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34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A77C7-8148-4A53-AA16-BA859C4A3AC5}" type="datetimeFigureOut">
              <a:rPr lang="zh-CN" altLang="en-US"/>
              <a:pPr>
                <a:defRPr/>
              </a:pPr>
              <a:t>2016/7/7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DE5C67-3296-4E0D-9E9E-790DD73A0D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7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59D05-02EA-45CC-80C3-24FA8C94E972}" type="datetimeFigureOut">
              <a:rPr lang="zh-CN" altLang="en-US"/>
              <a:pPr>
                <a:defRPr/>
              </a:pPr>
              <a:t>2016/7/7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55AE79-A71F-4782-808E-FDF1A583E1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59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6663-0B3C-46C9-91DD-6C03456DA766}" type="datetimeFigureOut">
              <a:rPr lang="zh-CN" altLang="en-US"/>
              <a:pPr>
                <a:defRPr/>
              </a:pPr>
              <a:t>2016/7/7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3A7544-3F02-4F60-AC95-DFE416421B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44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A7751-0E8C-466B-AA78-08B1A4D75EAF}" type="datetimeFigureOut">
              <a:rPr lang="zh-CN" altLang="en-US"/>
              <a:pPr>
                <a:defRPr/>
              </a:pPr>
              <a:t>2016/7/7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9A6D3F-D677-4E4D-B0A2-2B6B5CCB87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16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0D8EB-DD6A-4603-A83D-BE5D65DFAEFA}" type="datetimeFigureOut">
              <a:rPr lang="zh-CN" altLang="en-US"/>
              <a:pPr>
                <a:defRPr/>
              </a:pPr>
              <a:t>2016/7/7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1E21CB-F592-4613-9085-9610328E29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81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69832-3994-41DC-9B81-6EC5CC9A5B1E}" type="datetimeFigureOut">
              <a:rPr lang="zh-CN" altLang="en-US"/>
              <a:pPr>
                <a:defRPr/>
              </a:pPr>
              <a:t>2016/7/7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0F8B97-AA23-4624-89EB-06C31BA40F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69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E46D1-50E8-4C14-8FAF-353947C823C6}" type="datetimeFigureOut">
              <a:rPr lang="zh-CN" altLang="en-US"/>
              <a:pPr>
                <a:defRPr/>
              </a:pPr>
              <a:t>2016/7/7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A3C734-5688-4EB7-A887-357941AAE6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76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88CF4-2CB4-4AC4-A8C8-9F0520B6C285}" type="datetimeFigureOut">
              <a:rPr lang="zh-CN" altLang="en-US"/>
              <a:pPr>
                <a:defRPr/>
              </a:pPr>
              <a:t>2016/7/7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3029FA-CDDA-47BE-B83C-69B46D96A3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05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FC92-DAAD-4FFB-879A-E5EF88AFAFD9}" type="datetimeFigureOut">
              <a:rPr lang="zh-CN" altLang="en-US"/>
              <a:pPr>
                <a:defRPr/>
              </a:pPr>
              <a:t>2016/7/7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37359-A10A-48F3-BC72-F115AF3E77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48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BF044-A26B-4235-BC81-FDE13D789518}" type="datetimeFigureOut">
              <a:rPr lang="zh-CN" altLang="en-US"/>
              <a:pPr>
                <a:defRPr/>
              </a:pPr>
              <a:t>2016/7/7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A9AEC0-DA4C-4BB5-BCFD-E2A1ECAFCC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57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36FA218-2CEA-4616-841E-DB0D85A6C3DB}" type="datetimeFigureOut">
              <a:rPr lang="zh-CN" altLang="en-US"/>
              <a:pPr>
                <a:defRPr/>
              </a:pPr>
              <a:t>2016/7/7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620BD35-A593-4FB8-8A18-BD2A8F6798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52"/>
          <p:cNvSpPr>
            <a:spLocks noChangeArrowheads="1"/>
          </p:cNvSpPr>
          <p:nvPr/>
        </p:nvSpPr>
        <p:spPr bwMode="gray">
          <a:xfrm>
            <a:off x="611560" y="1412776"/>
            <a:ext cx="7920038" cy="1834852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atin typeface="Arial" charset="0"/>
                <a:ea typeface="+mn-ea"/>
              </a:rPr>
              <a:t>Unit3 </a:t>
            </a:r>
            <a:r>
              <a:rPr lang="en-US" altLang="zh-CN" sz="4000" b="1" dirty="0" smtClean="0">
                <a:latin typeface="Arial" charset="0"/>
                <a:ea typeface="+mn-ea"/>
              </a:rPr>
              <a:t>Weather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latin typeface="Arial" charset="0"/>
                <a:ea typeface="+mn-ea"/>
              </a:rPr>
              <a:t>第</a:t>
            </a:r>
            <a:r>
              <a:rPr lang="en-US" altLang="zh-CN" sz="4000" b="1" dirty="0" smtClean="0">
                <a:latin typeface="Arial" charset="0"/>
                <a:ea typeface="+mn-ea"/>
              </a:rPr>
              <a:t>1</a:t>
            </a:r>
            <a:r>
              <a:rPr lang="zh-CN" altLang="en-US" sz="4000" b="1" dirty="0" smtClean="0">
                <a:latin typeface="Arial" charset="0"/>
                <a:ea typeface="+mn-ea"/>
              </a:rPr>
              <a:t>课时</a:t>
            </a:r>
            <a:endParaRPr lang="zh-CN" altLang="en-US" sz="4000" b="1" dirty="0">
              <a:latin typeface="Arial" charset="0"/>
              <a:ea typeface="+mn-ea"/>
            </a:endParaRPr>
          </a:p>
        </p:txBody>
      </p:sp>
      <p:sp>
        <p:nvSpPr>
          <p:cNvPr id="14340" name="Text Box 14"/>
          <p:cNvSpPr txBox="1">
            <a:spLocks noChangeArrowheads="1"/>
          </p:cNvSpPr>
          <p:nvPr/>
        </p:nvSpPr>
        <p:spPr bwMode="auto">
          <a:xfrm>
            <a:off x="1619672" y="4581128"/>
            <a:ext cx="66967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bg1"/>
                </a:solidFill>
                <a:latin typeface="Comic Sans MS" panose="030F0702030302020204" pitchFamily="66" charset="0"/>
                <a:ea typeface="经典趣体简"/>
                <a:cs typeface="经典趣体简"/>
              </a:rPr>
              <a:t>A Let’s learn &amp;  let’s chant</a:t>
            </a:r>
            <a:endParaRPr lang="zh-CN" altLang="en-US" sz="3600" b="1" dirty="0">
              <a:solidFill>
                <a:schemeClr val="bg1"/>
              </a:solidFill>
              <a:latin typeface="Comic Sans MS" panose="030F0702030302020204" pitchFamily="66" charset="0"/>
              <a:ea typeface="经典趣体简"/>
              <a:cs typeface="经典趣体简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6"/>
          <p:cNvSpPr txBox="1">
            <a:spLocks noChangeArrowheads="1"/>
          </p:cNvSpPr>
          <p:nvPr/>
        </p:nvSpPr>
        <p:spPr bwMode="auto">
          <a:xfrm>
            <a:off x="0" y="71438"/>
            <a:ext cx="91440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 i="1">
                <a:latin typeface="Times New Roman" panose="02020603050405020304" pitchFamily="18" charset="0"/>
              </a:rPr>
              <a:t>Do you know?</a:t>
            </a:r>
            <a:endParaRPr lang="zh-CN" altLang="en-US" sz="4000" b="1" i="1"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785813"/>
            <a:ext cx="9144000" cy="6072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/>
              <a:t>天气预报常用词汇</a:t>
            </a:r>
            <a:endParaRPr lang="en-US" altLang="zh-CN" sz="3200" b="1" dirty="0"/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/>
              <a:t>fine/clear/good weather </a:t>
            </a:r>
            <a:r>
              <a:rPr lang="zh-CN" altLang="en-US" sz="3200" b="1" dirty="0"/>
              <a:t>好天气。</a:t>
            </a:r>
            <a:endParaRPr lang="en-US" altLang="zh-CN" sz="3200" b="1" dirty="0"/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/>
              <a:t>windy</a:t>
            </a:r>
            <a:r>
              <a:rPr lang="zh-CN" altLang="en-US" sz="3200" b="1" dirty="0"/>
              <a:t>刮风天</a:t>
            </a:r>
            <a:endParaRPr lang="en-US" altLang="zh-CN" sz="3200" b="1" dirty="0"/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/>
              <a:t>light rain </a:t>
            </a:r>
            <a:r>
              <a:rPr lang="zh-CN" altLang="en-US" sz="3200" b="1" dirty="0"/>
              <a:t>小雨</a:t>
            </a:r>
            <a:endParaRPr lang="en-US" altLang="zh-CN" sz="3200" b="1" dirty="0"/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/>
              <a:t>foggy</a:t>
            </a:r>
            <a:r>
              <a:rPr lang="zh-CN" altLang="en-US" sz="3200" b="1" dirty="0"/>
              <a:t>有雾的</a:t>
            </a:r>
            <a:endParaRPr lang="en-US" altLang="zh-CN" sz="3200" b="1" dirty="0"/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/>
              <a:t>thunder</a:t>
            </a:r>
            <a:r>
              <a:rPr lang="zh-CN" altLang="en-US" sz="3200" b="1" dirty="0"/>
              <a:t>雷</a:t>
            </a:r>
            <a:endParaRPr lang="en-US" altLang="zh-CN" sz="3200" b="1" dirty="0"/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/>
              <a:t>lightning</a:t>
            </a:r>
            <a:r>
              <a:rPr lang="zh-CN" altLang="en-US" sz="3200" b="1" dirty="0"/>
              <a:t>闪电</a:t>
            </a:r>
            <a:endParaRPr lang="en-US" altLang="zh-CN" sz="3200" b="1" dirty="0"/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/>
              <a:t>bad weather</a:t>
            </a:r>
            <a:r>
              <a:rPr lang="zh-CN" altLang="en-US" sz="3200" b="1" dirty="0"/>
              <a:t>坏天气</a:t>
            </a:r>
            <a:endParaRPr lang="en-US" altLang="zh-CN" sz="32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14"/>
          <p:cNvSpPr txBox="1">
            <a:spLocks noChangeArrowheads="1"/>
          </p:cNvSpPr>
          <p:nvPr/>
        </p:nvSpPr>
        <p:spPr bwMode="auto">
          <a:xfrm>
            <a:off x="539552" y="548680"/>
            <a:ext cx="77152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5400" b="1" dirty="0">
                <a:latin typeface="Comic Sans MS" panose="030F0702030302020204" pitchFamily="66" charset="0"/>
                <a:ea typeface="经典趣体简"/>
                <a:cs typeface="经典趣体简"/>
              </a:rPr>
              <a:t>Let’s </a:t>
            </a:r>
            <a:r>
              <a:rPr lang="en-US" altLang="zh-CN" sz="5400" b="1" dirty="0" smtClean="0">
                <a:latin typeface="Comic Sans MS" panose="030F0702030302020204" pitchFamily="66" charset="0"/>
                <a:ea typeface="经典趣体简"/>
                <a:cs typeface="经典趣体简"/>
              </a:rPr>
              <a:t>chant</a:t>
            </a:r>
            <a:endParaRPr lang="zh-CN" altLang="en-US" sz="5400" b="1" dirty="0">
              <a:latin typeface="Comic Sans MS" panose="030F0702030302020204" pitchFamily="66" charset="0"/>
              <a:ea typeface="经典趣体简"/>
              <a:cs typeface="经典趣体简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1772815"/>
            <a:ext cx="9252520" cy="4515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3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48006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639"/>
              </a:avLst>
            </a:prstTxWarp>
          </a:bodyPr>
          <a:lstStyle/>
          <a:p>
            <a:pPr algn="ctr"/>
            <a:r>
              <a:rPr lang="en-US" altLang="zh-CN" sz="4000" kern="10" spc="-4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Homework</a:t>
            </a:r>
            <a:endParaRPr lang="zh-CN" altLang="en-US" sz="4000" kern="10" spc="-40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642938" y="1844675"/>
            <a:ext cx="7705725" cy="4240213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058863" y="1857375"/>
            <a:ext cx="7299325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☆</a:t>
            </a:r>
            <a:r>
              <a:rPr kumimoji="1"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:</a:t>
            </a:r>
            <a:r>
              <a:rPr kumimoji="1"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一星级</a:t>
            </a:r>
            <a:r>
              <a:rPr kumimoji="1"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:</a:t>
            </a:r>
            <a:r>
              <a:rPr kumimoji="1"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听录音，会读单词和句子；</a:t>
            </a:r>
            <a:endParaRPr kumimoji="1" lang="zh-CN" altLang="zh-CN" sz="2800" b="1">
              <a:solidFill>
                <a:srgbClr val="FF0066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zh-CN" altLang="en-US" sz="2800" b="1">
              <a:solidFill>
                <a:srgbClr val="FF0066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☆☆</a:t>
            </a:r>
            <a:r>
              <a:rPr kumimoji="1"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:</a:t>
            </a:r>
            <a:r>
              <a:rPr kumimoji="1"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二星级</a:t>
            </a:r>
            <a:r>
              <a:rPr kumimoji="1"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:</a:t>
            </a:r>
            <a:r>
              <a:rPr kumimoji="1"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单词、句子会写会读；</a:t>
            </a:r>
            <a:endParaRPr kumimoji="1" lang="zh-CN" altLang="zh-CN" sz="2800" b="1">
              <a:solidFill>
                <a:srgbClr val="FF0066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zh-CN" altLang="en-US" sz="2800" b="1">
              <a:solidFill>
                <a:srgbClr val="FF0066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☆☆☆</a:t>
            </a:r>
            <a:r>
              <a:rPr kumimoji="1"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:</a:t>
            </a:r>
            <a:r>
              <a:rPr kumimoji="1"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三星级</a:t>
            </a:r>
            <a:r>
              <a:rPr kumimoji="1"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2800">
                <a:solidFill>
                  <a:srgbClr val="FF0066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能够在情景中运用句型</a:t>
            </a:r>
            <a:r>
              <a:rPr lang="en-US" altLang="zh-CN" sz="2800">
                <a:solidFill>
                  <a:srgbClr val="FF0066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It’s…</a:t>
            </a:r>
            <a:r>
              <a:rPr lang="zh-CN" altLang="en-US" sz="2800">
                <a:solidFill>
                  <a:srgbClr val="FF0066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描述天气状况。</a:t>
            </a:r>
            <a:endParaRPr kumimoji="1" lang="en-US" altLang="zh-CN" sz="2800" b="1">
              <a:solidFill>
                <a:srgbClr val="FF0066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zh-CN" altLang="en-US" sz="2800" b="1">
              <a:solidFill>
                <a:srgbClr val="FF0066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2000" b="1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(</a:t>
            </a:r>
            <a:r>
              <a:rPr kumimoji="1" lang="zh-CN" altLang="en-US" sz="2000" b="1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你可以根据自己的实际情况任选一个做</a:t>
            </a:r>
            <a:r>
              <a:rPr kumimoji="1" lang="en-US" altLang="zh-CN" sz="2000" b="1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zh-CN" altLang="en-US" sz="2800" b="1">
              <a:solidFill>
                <a:srgbClr val="FF0066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1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711200"/>
            <a:ext cx="6357938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7"/>
          <p:cNvSpPr txBox="1">
            <a:spLocks noChangeArrowheads="1"/>
          </p:cNvSpPr>
          <p:nvPr/>
        </p:nvSpPr>
        <p:spPr bwMode="auto">
          <a:xfrm>
            <a:off x="2428875" y="0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Arial" panose="020B0604020202020204" pitchFamily="34" charset="0"/>
              </a:rPr>
              <a:t>Task1: </a:t>
            </a:r>
            <a:r>
              <a:rPr lang="zh-CN" altLang="en-US" sz="3600" b="1">
                <a:latin typeface="Arial" panose="020B0604020202020204" pitchFamily="34" charset="0"/>
              </a:rPr>
              <a:t>看图，讨论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964406" y="5081588"/>
            <a:ext cx="7572375" cy="1428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428749" y="4222257"/>
            <a:ext cx="66436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4000" b="1" dirty="0">
              <a:latin typeface="Comic Sans MS" panose="030F0702030302020204" pitchFamily="66" charset="0"/>
              <a:ea typeface="经典趣体简"/>
              <a:cs typeface="经典趣体简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4000" b="1" dirty="0">
              <a:latin typeface="Comic Sans MS" panose="030F0702030302020204" pitchFamily="66" charset="0"/>
              <a:ea typeface="经典趣体简"/>
              <a:cs typeface="经典趣体简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000" b="1" dirty="0">
                <a:latin typeface="Comic Sans MS" panose="030F0702030302020204" pitchFamily="66" charset="0"/>
                <a:ea typeface="经典趣体简"/>
                <a:cs typeface="经典趣体简"/>
              </a:rPr>
              <a:t>What’s she talking about?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8"/>
          <p:cNvSpPr txBox="1">
            <a:spLocks noChangeArrowheads="1"/>
          </p:cNvSpPr>
          <p:nvPr/>
        </p:nvSpPr>
        <p:spPr bwMode="auto">
          <a:xfrm>
            <a:off x="928688" y="214313"/>
            <a:ext cx="84296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Let’s talk about weather.   </a:t>
            </a:r>
            <a:r>
              <a:rPr lang="zh-C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说天气</a:t>
            </a:r>
            <a:endParaRPr lang="en-US" altLang="zh-CN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88" y="1285875"/>
            <a:ext cx="4214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FFC000"/>
                </a:solidFill>
                <a:latin typeface="Arial" panose="020B0604020202020204" pitchFamily="34" charset="0"/>
              </a:rPr>
              <a:t>weather report</a:t>
            </a:r>
            <a:endParaRPr lang="zh-CN" altLang="en-US" sz="3600" b="1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2"/>
            <a:ext cx="4357687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57313"/>
            <a:ext cx="4214812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0" y="0"/>
            <a:ext cx="9144000" cy="6429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2143125" y="0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Arial" panose="020B0604020202020204" pitchFamily="34" charset="0"/>
              </a:rPr>
              <a:t>Task2: </a:t>
            </a:r>
            <a:r>
              <a:rPr lang="zh-CN" altLang="en-US" sz="3600" b="1">
                <a:latin typeface="Arial" panose="020B0604020202020204" pitchFamily="34" charset="0"/>
              </a:rPr>
              <a:t>看图，猜单词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07904" y="5367337"/>
            <a:ext cx="5214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7200" b="1" dirty="0">
                <a:latin typeface="Arial" panose="020B0604020202020204" pitchFamily="34" charset="0"/>
              </a:rPr>
              <a:t>cold</a:t>
            </a:r>
            <a:endParaRPr lang="zh-CN" altLang="en-US" sz="7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7188" y="857250"/>
            <a:ext cx="8572500" cy="57864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It’s cold in Harbin.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latin typeface="Times New Roman" pitchFamily="18" charset="0"/>
                <a:cs typeface="Times New Roman" pitchFamily="18" charset="0"/>
              </a:rPr>
              <a:t>描述天气的句型：</a:t>
            </a:r>
            <a:endParaRPr lang="en-US" altLang="zh-CN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It’s + </a:t>
            </a:r>
            <a:r>
              <a:rPr lang="zh-CN" altLang="en-US" sz="4000" b="1" dirty="0">
                <a:latin typeface="Times New Roman" pitchFamily="18" charset="0"/>
                <a:cs typeface="Times New Roman" pitchFamily="18" charset="0"/>
              </a:rPr>
              <a:t>表示天气状况的形容词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zh-CN" altLang="en-US" sz="4000" b="1" dirty="0">
                <a:latin typeface="Times New Roman" pitchFamily="18" charset="0"/>
                <a:cs typeface="Times New Roman" pitchFamily="18" charset="0"/>
              </a:rPr>
              <a:t>其他</a:t>
            </a: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0" y="71438"/>
            <a:ext cx="91440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 i="1">
                <a:latin typeface="Times New Roman" panose="02020603050405020304" pitchFamily="18" charset="0"/>
              </a:rPr>
              <a:t>Do you know?</a:t>
            </a:r>
            <a:endParaRPr lang="zh-CN" altLang="en-US" sz="4000" b="1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009385"/>
            <a:ext cx="4214812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0" y="0"/>
            <a:ext cx="9144000" cy="6429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2143125" y="0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Arial" panose="020B0604020202020204" pitchFamily="34" charset="0"/>
              </a:rPr>
              <a:t>Task2: </a:t>
            </a:r>
            <a:r>
              <a:rPr lang="zh-CN" altLang="en-US" sz="3600" b="1">
                <a:latin typeface="Arial" panose="020B0604020202020204" pitchFamily="34" charset="0"/>
              </a:rPr>
              <a:t>看图，猜单词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09386"/>
            <a:ext cx="4429125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43250" y="4143375"/>
            <a:ext cx="5214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7200" b="1">
                <a:latin typeface="Arial" panose="020B0604020202020204" pitchFamily="34" charset="0"/>
              </a:rPr>
              <a:t>cool</a:t>
            </a:r>
            <a:endParaRPr lang="zh-CN" altLang="en-US" sz="7200" b="1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85813" y="5357813"/>
            <a:ext cx="8143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6000" b="1">
                <a:latin typeface="Arial" panose="020B0604020202020204" pitchFamily="34" charset="0"/>
              </a:rPr>
              <a:t>It’ s cool in Lhasa.</a:t>
            </a:r>
            <a:endParaRPr lang="zh-CN" altLang="en-US" sz="6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000125"/>
            <a:ext cx="4500563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0" y="0"/>
            <a:ext cx="9144000" cy="6429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2143125" y="0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Arial" panose="020B0604020202020204" pitchFamily="34" charset="0"/>
              </a:rPr>
              <a:t>Task2: </a:t>
            </a:r>
            <a:r>
              <a:rPr lang="zh-CN" altLang="en-US" sz="3600" b="1">
                <a:latin typeface="Arial" panose="020B0604020202020204" pitchFamily="34" charset="0"/>
              </a:rPr>
              <a:t>看图，猜单词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29063" y="4357688"/>
            <a:ext cx="5214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7200" b="1">
                <a:latin typeface="Arial" panose="020B0604020202020204" pitchFamily="34" charset="0"/>
              </a:rPr>
              <a:t>hot</a:t>
            </a:r>
            <a:endParaRPr lang="zh-CN" altLang="en-US" sz="7200" b="1">
              <a:latin typeface="Arial" panose="020B0604020202020204" pitchFamily="34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00125"/>
            <a:ext cx="48736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00125" y="5500688"/>
            <a:ext cx="8143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800" b="1">
                <a:latin typeface="Arial" panose="020B0604020202020204" pitchFamily="34" charset="0"/>
              </a:rPr>
              <a:t>It’ s hot in Hong Kong.</a:t>
            </a:r>
            <a:endParaRPr lang="zh-CN" altLang="en-US" sz="4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928688"/>
            <a:ext cx="4214812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0" y="0"/>
            <a:ext cx="9144000" cy="6429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2143125" y="0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Arial" panose="020B0604020202020204" pitchFamily="34" charset="0"/>
              </a:rPr>
              <a:t>Task2: </a:t>
            </a:r>
            <a:r>
              <a:rPr lang="zh-CN" altLang="en-US" sz="3600" b="1">
                <a:latin typeface="Arial" panose="020B0604020202020204" pitchFamily="34" charset="0"/>
              </a:rPr>
              <a:t>看图，猜单词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57563" y="4000500"/>
            <a:ext cx="5214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7200" b="1">
                <a:latin typeface="Arial" panose="020B0604020202020204" pitchFamily="34" charset="0"/>
              </a:rPr>
              <a:t>warm</a:t>
            </a:r>
            <a:endParaRPr lang="zh-CN" altLang="en-US" sz="7200" b="1">
              <a:latin typeface="Arial" panose="020B0604020202020204" pitchFamily="34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48863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71563" y="5357813"/>
            <a:ext cx="8143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5400" b="1">
                <a:latin typeface="Arial" panose="020B0604020202020204" pitchFamily="34" charset="0"/>
              </a:rPr>
              <a:t>It’ s warm in Beijing.</a:t>
            </a:r>
            <a:endParaRPr lang="zh-CN" altLang="en-US" sz="5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7188" y="857250"/>
            <a:ext cx="8572500" cy="53578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dirty="0"/>
              <a:t>hot—</a:t>
            </a:r>
            <a:r>
              <a:rPr lang="en-US" altLang="zh-CN" sz="7200" b="1" dirty="0">
                <a:latin typeface="Times New Roman" pitchFamily="18" charset="0"/>
                <a:cs typeface="Times New Roman" pitchFamily="18" charset="0"/>
              </a:rPr>
              <a:t>cold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dirty="0">
                <a:latin typeface="Times New Roman" pitchFamily="18" charset="0"/>
                <a:cs typeface="Times New Roman" pitchFamily="18" charset="0"/>
              </a:rPr>
              <a:t>warm—cool</a:t>
            </a:r>
            <a:endParaRPr lang="zh-CN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0" y="71438"/>
            <a:ext cx="91440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 i="1">
                <a:latin typeface="Times New Roman" panose="02020603050405020304" pitchFamily="18" charset="0"/>
              </a:rPr>
              <a:t>Do you know?</a:t>
            </a:r>
            <a:endParaRPr lang="zh-CN" altLang="en-US" sz="4000" b="1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209</Words>
  <Application>Microsoft Office PowerPoint</Application>
  <PresentationFormat>全屏显示(4:3)</PresentationFormat>
  <Paragraphs>52</Paragraphs>
  <Slides>12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Calibri</vt:lpstr>
      <vt:lpstr>Comic Sans MS</vt:lpstr>
      <vt:lpstr>经典趣体简</vt:lpstr>
      <vt:lpstr>Times New Roman</vt:lpstr>
      <vt:lpstr>华文行楷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 quan</dc:creator>
  <cp:lastModifiedBy>pin quan</cp:lastModifiedBy>
  <cp:revision>3</cp:revision>
  <dcterms:created xsi:type="dcterms:W3CDTF">2014-02-11T06:53:41Z</dcterms:created>
  <dcterms:modified xsi:type="dcterms:W3CDTF">2016-07-07T02:45:10Z</dcterms:modified>
</cp:coreProperties>
</file>